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Inter" panose="020B0604020202020204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4467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0683"/>
            <a:ext cx="7556421" cy="1027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050"/>
              </a:lnSpc>
              <a:buNone/>
            </a:pPr>
            <a:r>
              <a:rPr lang="en-US" sz="64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WELLBITES</a:t>
            </a:r>
            <a:endParaRPr lang="en-US" sz="6450" dirty="0"/>
          </a:p>
        </p:txBody>
      </p:sp>
      <p:sp>
        <p:nvSpPr>
          <p:cNvPr id="4" name="Text 1"/>
          <p:cNvSpPr/>
          <p:nvPr/>
        </p:nvSpPr>
        <p:spPr>
          <a:xfrm>
            <a:off x="793790" y="301787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F713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EAT WELL, LIVE WELL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6359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99883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PROBLEM STATEMENT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"SMART FOOD RECOMMENDATION SYSTEM FOR HEALTH”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2349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490091"/>
            <a:ext cx="7556421" cy="19366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MEMBERS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PRUTHVIRAJ AUTADE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YASH KOHALE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MANISH RAJPUT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ADITYA CHOUGULE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1526" y="482666"/>
            <a:ext cx="13067348" cy="7687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7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Problem: Inefficient Food Recommendation Systems for Health</a:t>
            </a:r>
            <a:endParaRPr lang="en-US" sz="3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81526" y="1628079"/>
            <a:ext cx="8303062" cy="2033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9637038" y="2615089"/>
            <a:ext cx="4219337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7038" y="3223617"/>
            <a:ext cx="4219337" cy="4219337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9872B464-B3B3-4C18-1B0D-06D0F1468894}"/>
              </a:ext>
            </a:extLst>
          </p:cNvPr>
          <p:cNvSpPr/>
          <p:nvPr/>
        </p:nvSpPr>
        <p:spPr>
          <a:xfrm>
            <a:off x="933926" y="1572901"/>
            <a:ext cx="8303062" cy="2033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000" dirty="0"/>
              <a:t>-Nutrition plays a critical role in disease prevention and management.</a:t>
            </a:r>
          </a:p>
          <a:p>
            <a:pPr>
              <a:lnSpc>
                <a:spcPts val="2800"/>
              </a:lnSpc>
            </a:pPr>
            <a:endParaRPr lang="en-US" sz="2000" dirty="0"/>
          </a:p>
          <a:p>
            <a:pPr>
              <a:lnSpc>
                <a:spcPts val="2800"/>
              </a:lnSpc>
            </a:pPr>
            <a:r>
              <a:rPr lang="en-US" sz="2000" dirty="0"/>
              <a:t>-However, individuals often struggle to understand which foods are good or bad for their </a:t>
            </a:r>
          </a:p>
          <a:p>
            <a:pPr>
              <a:lnSpc>
                <a:spcPts val="2800"/>
              </a:lnSpc>
            </a:pPr>
            <a:r>
              <a:rPr lang="en-US" sz="2000" dirty="0"/>
              <a:t>specific health conditions.</a:t>
            </a:r>
          </a:p>
          <a:p>
            <a:pPr>
              <a:lnSpc>
                <a:spcPts val="2800"/>
              </a:lnSpc>
            </a:pPr>
            <a:endParaRPr lang="en-US" sz="2000" dirty="0"/>
          </a:p>
          <a:p>
            <a:pPr>
              <a:lnSpc>
                <a:spcPts val="2800"/>
              </a:lnSpc>
            </a:pPr>
            <a:r>
              <a:rPr lang="en-US" sz="2000" dirty="0"/>
              <a:t>-This creates a significant barrier to making smart, healthy dietary decisions daily.</a:t>
            </a:r>
          </a:p>
          <a:p>
            <a:pPr>
              <a:lnSpc>
                <a:spcPts val="2800"/>
              </a:lnSpc>
            </a:pPr>
            <a:endParaRPr lang="en-US" sz="2000" dirty="0"/>
          </a:p>
          <a:p>
            <a:pPr>
              <a:lnSpc>
                <a:spcPts val="2800"/>
              </a:lnSpc>
            </a:pP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D4B68D-D4D4-D097-AC4A-C2ADA8792A32}"/>
              </a:ext>
            </a:extLst>
          </p:cNvPr>
          <p:cNvSpPr txBox="1"/>
          <p:nvPr/>
        </p:nvSpPr>
        <p:spPr>
          <a:xfrm>
            <a:off x="781526" y="4037983"/>
            <a:ext cx="7315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Insights</a:t>
            </a:r>
            <a:endParaRPr lang="en-IN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1E017A-5FA4-9F4C-8711-06C943605432}"/>
              </a:ext>
            </a:extLst>
          </p:cNvPr>
          <p:cNvSpPr txBox="1"/>
          <p:nvPr/>
        </p:nvSpPr>
        <p:spPr>
          <a:xfrm>
            <a:off x="933926" y="4999425"/>
            <a:ext cx="73152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-A data-driven solution can recommend food choices based on a person's specific health status.</a:t>
            </a:r>
          </a:p>
          <a:p>
            <a:endParaRPr lang="en-US" sz="2000" dirty="0"/>
          </a:p>
          <a:p>
            <a:r>
              <a:rPr lang="en-US" sz="2000" dirty="0"/>
              <a:t>-This approach can empower users to make smarter, disease-specific dietary decisions.</a:t>
            </a:r>
          </a:p>
          <a:p>
            <a:endParaRPr lang="en-US" sz="2000" dirty="0"/>
          </a:p>
          <a:p>
            <a:r>
              <a:rPr lang="en-US" sz="2000" dirty="0"/>
              <a:t>-The goal is to help users easily discover these dietary guidelines in a conversational and intuitive manner</a:t>
            </a:r>
            <a:endParaRPr lang="en-IN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812" y="614243"/>
            <a:ext cx="10107811" cy="731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Solution And Demo</a:t>
            </a:r>
            <a:endParaRPr lang="en-US" sz="4600" dirty="0"/>
          </a:p>
        </p:txBody>
      </p:sp>
      <p:sp>
        <p:nvSpPr>
          <p:cNvPr id="3" name="Shape 1"/>
          <p:cNvSpPr/>
          <p:nvPr/>
        </p:nvSpPr>
        <p:spPr>
          <a:xfrm>
            <a:off x="667940" y="2157413"/>
            <a:ext cx="4207550" cy="4523423"/>
          </a:xfrm>
          <a:prstGeom prst="roundRect">
            <a:avLst>
              <a:gd name="adj" fmla="val 347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80812" y="2096453"/>
            <a:ext cx="4207550" cy="121920"/>
          </a:xfrm>
          <a:prstGeom prst="roundRect">
            <a:avLst>
              <a:gd name="adj" fmla="val 76859"/>
            </a:avLst>
          </a:prstGeom>
          <a:solidFill>
            <a:srgbClr val="007EBD"/>
          </a:solidFill>
          <a:ln/>
        </p:spPr>
      </p:sp>
      <p:sp>
        <p:nvSpPr>
          <p:cNvPr id="5" name="Shape 3"/>
          <p:cNvSpPr/>
          <p:nvPr/>
        </p:nvSpPr>
        <p:spPr>
          <a:xfrm>
            <a:off x="2549902" y="1792367"/>
            <a:ext cx="669250" cy="669250"/>
          </a:xfrm>
          <a:prstGeom prst="roundRect">
            <a:avLst>
              <a:gd name="adj" fmla="val 136631"/>
            </a:avLst>
          </a:prstGeom>
          <a:solidFill>
            <a:srgbClr val="007EBD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641" y="1959650"/>
            <a:ext cx="267653" cy="33456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34296" y="2684621"/>
            <a:ext cx="3615763" cy="3212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300" b="1" dirty="0"/>
              <a:t>INPUT HEALTH CONDITIONS</a:t>
            </a:r>
          </a:p>
          <a:p>
            <a:pPr>
              <a:lnSpc>
                <a:spcPts val="2850"/>
              </a:lnSpc>
            </a:pPr>
            <a:r>
              <a:rPr lang="en-US" sz="2300" dirty="0"/>
              <a:t>A user can input their </a:t>
            </a:r>
          </a:p>
          <a:p>
            <a:pPr>
              <a:lnSpc>
                <a:spcPts val="2850"/>
              </a:lnSpc>
            </a:pPr>
            <a:r>
              <a:rPr lang="en-US" sz="2300" dirty="0"/>
              <a:t>specific diseases, such as </a:t>
            </a:r>
          </a:p>
          <a:p>
            <a:pPr>
              <a:lnSpc>
                <a:spcPts val="2850"/>
              </a:lnSpc>
            </a:pPr>
            <a:r>
              <a:rPr lang="en-US" sz="2300" dirty="0"/>
              <a:t>diabetes, hypertension, or</a:t>
            </a:r>
          </a:p>
          <a:p>
            <a:pPr>
              <a:lnSpc>
                <a:spcPts val="2850"/>
              </a:lnSpc>
            </a:pPr>
            <a:r>
              <a:rPr lang="en-US" sz="2300" dirty="0"/>
              <a:t> obesity.</a:t>
            </a:r>
          </a:p>
        </p:txBody>
      </p:sp>
      <p:sp>
        <p:nvSpPr>
          <p:cNvPr id="8" name="Text 5"/>
          <p:cNvSpPr/>
          <p:nvPr/>
        </p:nvSpPr>
        <p:spPr>
          <a:xfrm>
            <a:off x="1034296" y="3184327"/>
            <a:ext cx="3700582" cy="3212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1366" y="2126933"/>
            <a:ext cx="4207550" cy="4523423"/>
          </a:xfrm>
          <a:prstGeom prst="roundRect">
            <a:avLst>
              <a:gd name="adj" fmla="val 347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211366" y="2096453"/>
            <a:ext cx="4207550" cy="121920"/>
          </a:xfrm>
          <a:prstGeom prst="roundRect">
            <a:avLst>
              <a:gd name="adj" fmla="val 76859"/>
            </a:avLst>
          </a:prstGeom>
          <a:solidFill>
            <a:srgbClr val="007EBD"/>
          </a:solidFill>
          <a:ln/>
        </p:spPr>
      </p:sp>
      <p:sp>
        <p:nvSpPr>
          <p:cNvPr id="11" name="Shape 8"/>
          <p:cNvSpPr/>
          <p:nvPr/>
        </p:nvSpPr>
        <p:spPr>
          <a:xfrm>
            <a:off x="6980456" y="1792367"/>
            <a:ext cx="669250" cy="669250"/>
          </a:xfrm>
          <a:prstGeom prst="roundRect">
            <a:avLst>
              <a:gd name="adj" fmla="val 136631"/>
            </a:avLst>
          </a:prstGeom>
          <a:solidFill>
            <a:srgbClr val="007EBD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1195" y="1959650"/>
            <a:ext cx="267653" cy="334566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64850" y="2684621"/>
            <a:ext cx="2708994" cy="365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300" b="1" dirty="0"/>
          </a:p>
        </p:txBody>
      </p:sp>
      <p:sp>
        <p:nvSpPr>
          <p:cNvPr id="14" name="Text 10"/>
          <p:cNvSpPr/>
          <p:nvPr/>
        </p:nvSpPr>
        <p:spPr>
          <a:xfrm>
            <a:off x="5464850" y="2684622"/>
            <a:ext cx="3700582" cy="3712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23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QUERY ANY FOOD</a:t>
            </a:r>
          </a:p>
          <a:p>
            <a:pPr>
              <a:lnSpc>
                <a:spcPts val="2800"/>
              </a:lnSpc>
            </a:pPr>
            <a:r>
              <a:rPr lang="en-US" sz="23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Users can ask about any food item to see if it is recommended or should be avoided.</a:t>
            </a:r>
            <a:endParaRPr lang="en-US" sz="2300" dirty="0"/>
          </a:p>
        </p:txBody>
      </p:sp>
      <p:sp>
        <p:nvSpPr>
          <p:cNvPr id="15" name="Shape 11"/>
          <p:cNvSpPr/>
          <p:nvPr/>
        </p:nvSpPr>
        <p:spPr>
          <a:xfrm>
            <a:off x="9508033" y="2218373"/>
            <a:ext cx="4207669" cy="4523423"/>
          </a:xfrm>
          <a:prstGeom prst="roundRect">
            <a:avLst>
              <a:gd name="adj" fmla="val 347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6" name="Shape 12"/>
          <p:cNvSpPr/>
          <p:nvPr/>
        </p:nvSpPr>
        <p:spPr>
          <a:xfrm>
            <a:off x="9641919" y="2096453"/>
            <a:ext cx="4207669" cy="121920"/>
          </a:xfrm>
          <a:prstGeom prst="roundRect">
            <a:avLst>
              <a:gd name="adj" fmla="val 76859"/>
            </a:avLst>
          </a:prstGeom>
          <a:solidFill>
            <a:srgbClr val="007EBD"/>
          </a:solidFill>
          <a:ln/>
        </p:spPr>
      </p:sp>
      <p:sp>
        <p:nvSpPr>
          <p:cNvPr id="17" name="Shape 13"/>
          <p:cNvSpPr/>
          <p:nvPr/>
        </p:nvSpPr>
        <p:spPr>
          <a:xfrm>
            <a:off x="11411129" y="1792367"/>
            <a:ext cx="669250" cy="669250"/>
          </a:xfrm>
          <a:prstGeom prst="roundRect">
            <a:avLst>
              <a:gd name="adj" fmla="val 136631"/>
            </a:avLst>
          </a:prstGeom>
          <a:solidFill>
            <a:srgbClr val="007EBD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11868" y="1959650"/>
            <a:ext cx="267653" cy="334566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95403" y="2684621"/>
            <a:ext cx="2928223" cy="365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300" dirty="0"/>
          </a:p>
        </p:txBody>
      </p:sp>
      <p:sp>
        <p:nvSpPr>
          <p:cNvPr id="20" name="Text 15"/>
          <p:cNvSpPr/>
          <p:nvPr/>
        </p:nvSpPr>
        <p:spPr>
          <a:xfrm>
            <a:off x="9895403" y="2684622"/>
            <a:ext cx="3700701" cy="3712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3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GET CLEAR EXPLANATIONS</a:t>
            </a:r>
          </a:p>
          <a:p>
            <a:pPr>
              <a:lnSpc>
                <a:spcPts val="2800"/>
              </a:lnSpc>
            </a:pPr>
            <a:r>
              <a:rPr lang="en-US" sz="2400" dirty="0"/>
              <a:t>For any selected disease, users receive a clear explanation detailing the reasons to consume or avoid a specific food.</a:t>
            </a:r>
            <a:r>
              <a:rPr lang="en-US" sz="23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</a:t>
            </a:r>
            <a:endParaRPr lang="en-US" sz="2300" dirty="0"/>
          </a:p>
        </p:txBody>
      </p:sp>
      <p:sp>
        <p:nvSpPr>
          <p:cNvPr id="21" name="Text 16"/>
          <p:cNvSpPr/>
          <p:nvPr/>
        </p:nvSpPr>
        <p:spPr>
          <a:xfrm>
            <a:off x="780812" y="6901339"/>
            <a:ext cx="13068776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4958"/>
            <a:ext cx="6623447" cy="623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/>
              <a:t>NEXT STEPS</a:t>
            </a:r>
          </a:p>
        </p:txBody>
      </p:sp>
      <p:sp>
        <p:nvSpPr>
          <p:cNvPr id="3" name="Shape 1"/>
          <p:cNvSpPr/>
          <p:nvPr/>
        </p:nvSpPr>
        <p:spPr>
          <a:xfrm>
            <a:off x="782241" y="1618298"/>
            <a:ext cx="6437948" cy="2492335"/>
          </a:xfrm>
          <a:prstGeom prst="roundRect">
            <a:avLst>
              <a:gd name="adj" fmla="val 32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79765" y="1815822"/>
            <a:ext cx="569952" cy="569952"/>
          </a:xfrm>
          <a:prstGeom prst="roundRect">
            <a:avLst>
              <a:gd name="adj" fmla="val 16041852"/>
            </a:avLst>
          </a:prstGeom>
          <a:solidFill>
            <a:srgbClr val="007EBD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452" y="1940481"/>
            <a:ext cx="256461" cy="32051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79765" y="2575679"/>
            <a:ext cx="3179564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Enhanced Model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979765" y="3001208"/>
            <a:ext cx="6042898" cy="911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450" dirty="0"/>
              <a:t> </a:t>
            </a:r>
            <a:r>
              <a:rPr lang="en-US" dirty="0"/>
              <a:t>Evolve from a rule-based system to a more powerful SLM for natural conversation.</a:t>
            </a:r>
          </a:p>
        </p:txBody>
      </p:sp>
      <p:sp>
        <p:nvSpPr>
          <p:cNvPr id="8" name="Shape 5"/>
          <p:cNvSpPr/>
          <p:nvPr/>
        </p:nvSpPr>
        <p:spPr>
          <a:xfrm>
            <a:off x="7410093" y="1618298"/>
            <a:ext cx="6438067" cy="2492335"/>
          </a:xfrm>
          <a:prstGeom prst="roundRect">
            <a:avLst>
              <a:gd name="adj" fmla="val 32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07618" y="1815822"/>
            <a:ext cx="569952" cy="569952"/>
          </a:xfrm>
          <a:prstGeom prst="roundRect">
            <a:avLst>
              <a:gd name="adj" fmla="val 16041852"/>
            </a:avLst>
          </a:prstGeom>
          <a:solidFill>
            <a:srgbClr val="007EBD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4304" y="1940481"/>
            <a:ext cx="256461" cy="32051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07618" y="2575679"/>
            <a:ext cx="3153132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</a:rPr>
              <a:t>Expand datasets</a:t>
            </a:r>
            <a:endParaRPr lang="en-US" sz="1950" dirty="0"/>
          </a:p>
        </p:txBody>
      </p:sp>
      <p:sp>
        <p:nvSpPr>
          <p:cNvPr id="12" name="Text 8"/>
          <p:cNvSpPr/>
          <p:nvPr/>
        </p:nvSpPr>
        <p:spPr>
          <a:xfrm>
            <a:off x="7607618" y="3001208"/>
            <a:ext cx="6043017" cy="911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45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Incorporate a wider range of diseases (e.g., thyroid disorders) and food items.</a:t>
            </a:r>
            <a:endParaRPr lang="en-US" dirty="0"/>
          </a:p>
        </p:txBody>
      </p:sp>
      <p:sp>
        <p:nvSpPr>
          <p:cNvPr id="13" name="Shape 9"/>
          <p:cNvSpPr/>
          <p:nvPr/>
        </p:nvSpPr>
        <p:spPr>
          <a:xfrm>
            <a:off x="782241" y="4300538"/>
            <a:ext cx="6437948" cy="2492335"/>
          </a:xfrm>
          <a:prstGeom prst="roundRect">
            <a:avLst>
              <a:gd name="adj" fmla="val 32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79765" y="4498062"/>
            <a:ext cx="569952" cy="569952"/>
          </a:xfrm>
          <a:prstGeom prst="roundRect">
            <a:avLst>
              <a:gd name="adj" fmla="val 16041852"/>
            </a:avLst>
          </a:prstGeom>
          <a:solidFill>
            <a:srgbClr val="007EBD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6452" y="4622721"/>
            <a:ext cx="256461" cy="32051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79765" y="5257919"/>
            <a:ext cx="3862983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</a:rPr>
              <a:t>Develop an API</a:t>
            </a:r>
            <a:endParaRPr lang="en-US" sz="1950" dirty="0"/>
          </a:p>
        </p:txBody>
      </p:sp>
      <p:sp>
        <p:nvSpPr>
          <p:cNvPr id="17" name="Text 12"/>
          <p:cNvSpPr/>
          <p:nvPr/>
        </p:nvSpPr>
        <p:spPr>
          <a:xfrm>
            <a:off x="979765" y="5683448"/>
            <a:ext cx="6042898" cy="911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Allow for integration with other health and wellness platforms</a:t>
            </a: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450" dirty="0"/>
          </a:p>
        </p:txBody>
      </p:sp>
      <p:sp>
        <p:nvSpPr>
          <p:cNvPr id="18" name="Shape 13"/>
          <p:cNvSpPr/>
          <p:nvPr/>
        </p:nvSpPr>
        <p:spPr>
          <a:xfrm>
            <a:off x="7410093" y="4300538"/>
            <a:ext cx="6438067" cy="2492335"/>
          </a:xfrm>
          <a:prstGeom prst="roundRect">
            <a:avLst>
              <a:gd name="adj" fmla="val 32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07618" y="4498062"/>
            <a:ext cx="569952" cy="569952"/>
          </a:xfrm>
          <a:prstGeom prst="roundRect">
            <a:avLst>
              <a:gd name="adj" fmla="val 16041852"/>
            </a:avLst>
          </a:prstGeom>
          <a:solidFill>
            <a:srgbClr val="007EBD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4304" y="4622721"/>
            <a:ext cx="256461" cy="320516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07618" y="5257919"/>
            <a:ext cx="3593902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Empowered Health Community</a:t>
            </a:r>
            <a:endParaRPr lang="en-US" sz="1950" dirty="0"/>
          </a:p>
        </p:txBody>
      </p:sp>
      <p:sp>
        <p:nvSpPr>
          <p:cNvPr id="22" name="Text 16"/>
          <p:cNvSpPr/>
          <p:nvPr/>
        </p:nvSpPr>
        <p:spPr>
          <a:xfrm>
            <a:off x="7607618" y="5683448"/>
            <a:ext cx="6043017" cy="60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Building a platform that fosters better communication and collaboration between all stakeholders in the health ecosystem.</a:t>
            </a:r>
            <a:endParaRPr lang="en-US" sz="1450" dirty="0"/>
          </a:p>
        </p:txBody>
      </p:sp>
      <p:sp>
        <p:nvSpPr>
          <p:cNvPr id="23" name="Text 17"/>
          <p:cNvSpPr/>
          <p:nvPr/>
        </p:nvSpPr>
        <p:spPr>
          <a:xfrm>
            <a:off x="782241" y="7006590"/>
            <a:ext cx="13065919" cy="60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97715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 You!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061579"/>
            <a:ext cx="7556421" cy="1190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Let's Innovate for a Healthier Future Together!</a:t>
            </a:r>
            <a:endParaRPr lang="en-US" sz="3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293</Words>
  <Application>Microsoft Office PowerPoint</Application>
  <PresentationFormat>Custom</PresentationFormat>
  <Paragraphs>47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Inter</vt:lpstr>
      <vt:lpstr>Calibri</vt:lpstr>
      <vt:lpstr>Arial</vt:lpstr>
      <vt:lpstr>Petrona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OMEN</dc:creator>
  <cp:lastModifiedBy>Yash Kohale</cp:lastModifiedBy>
  <cp:revision>2</cp:revision>
  <dcterms:created xsi:type="dcterms:W3CDTF">2025-09-20T16:39:28Z</dcterms:created>
  <dcterms:modified xsi:type="dcterms:W3CDTF">2025-09-20T19:23:29Z</dcterms:modified>
</cp:coreProperties>
</file>